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28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39" autoAdjust="0"/>
  </p:normalViewPr>
  <p:slideViewPr>
    <p:cSldViewPr>
      <p:cViewPr>
        <p:scale>
          <a:sx n="96" d="100"/>
          <a:sy n="96" d="100"/>
        </p:scale>
        <p:origin x="-324" y="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ABA-2E2C-4EAC-A703-2ECE03044BDA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6E30-E6E9-4D07-9027-4D511B03D9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67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ABA-2E2C-4EAC-A703-2ECE03044BDA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6E30-E6E9-4D07-9027-4D511B03D9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29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ABA-2E2C-4EAC-A703-2ECE03044BDA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6E30-E6E9-4D07-9027-4D511B03D9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555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ABA-2E2C-4EAC-A703-2ECE03044BDA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6E30-E6E9-4D07-9027-4D511B03D9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55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ABA-2E2C-4EAC-A703-2ECE03044BDA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6E30-E6E9-4D07-9027-4D511B03D9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641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ABA-2E2C-4EAC-A703-2ECE03044BDA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6E30-E6E9-4D07-9027-4D511B03D9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10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ABA-2E2C-4EAC-A703-2ECE03044BDA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6E30-E6E9-4D07-9027-4D511B03D9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434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ABA-2E2C-4EAC-A703-2ECE03044BDA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6E30-E6E9-4D07-9027-4D511B03D9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756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ABA-2E2C-4EAC-A703-2ECE03044BDA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6E30-E6E9-4D07-9027-4D511B03D9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579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ABA-2E2C-4EAC-A703-2ECE03044BDA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6E30-E6E9-4D07-9027-4D511B03D9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233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DABA-2E2C-4EAC-A703-2ECE03044BDA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76E30-E6E9-4D07-9027-4D511B03D9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28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7DABA-2E2C-4EAC-A703-2ECE03044BDA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76E30-E6E9-4D07-9027-4D511B03D9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84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obuhovo-sad.grodruo.by/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10" Type="http://schemas.openxmlformats.org/officeDocument/2006/relationships/image" Target="../media/image7.jpeg"/><Relationship Id="rId4" Type="http://schemas.openxmlformats.org/officeDocument/2006/relationships/hyperlink" Target="mailto:obuhovo.sad@grodno-region.by" TargetMode="External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53541" y="3204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6036479" y="119778"/>
            <a:ext cx="307183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УПРАВЛЕНИЕ ОБРАЗОВАНИЯ,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ГРОДНЕНСКОГО РАЙОННОГО ИСПОЛНИТЕЛЬНОГО КОМИТЕТА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98563" y="1050933"/>
            <a:ext cx="304543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ГОСУДАРСТВЕННОЕ УЧРЕЖДЕНИЕ ОБРАЗОВАНИЯ </a:t>
            </a:r>
          </a:p>
          <a:p>
            <a:pPr algn="ctr"/>
            <a:r>
              <a:rPr lang="ru-RU" sz="1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«ДЕТСКИЙ САД АГРОГОРОДКА ОБУХОВО»</a:t>
            </a:r>
            <a:endParaRPr lang="ru-RU" sz="11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E:\САЙТ ГУО Ясли-сад аг Обухово\Сайт Обухово\Здание\Фасад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71033" y="2289143"/>
            <a:ext cx="2779007" cy="26254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7" name="Прямоугольник 16"/>
          <p:cNvSpPr/>
          <p:nvPr/>
        </p:nvSpPr>
        <p:spPr>
          <a:xfrm>
            <a:off x="3211968" y="505935"/>
            <a:ext cx="2779854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15000"/>
              </a:lnSpc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Поздравления </a:t>
            </a:r>
            <a:r>
              <a:rPr lang="ru-RU" sz="1050" b="1" dirty="0">
                <a:latin typeface="Times New Roman" pitchFamily="18" charset="0"/>
                <a:ea typeface="Calibri"/>
                <a:cs typeface="Times New Roman" pitchFamily="18" charset="0"/>
              </a:rPr>
              <a:t>с Днём </a:t>
            </a:r>
            <a:r>
              <a:rPr lang="ru-RU" sz="105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рождения</a:t>
            </a:r>
          </a:p>
          <a:p>
            <a:pPr marL="171450" indent="-171450">
              <a:lnSpc>
                <a:spcPct val="115000"/>
              </a:lnSpc>
              <a:buFont typeface="Arial" pitchFamily="34" charset="0"/>
              <a:buChar char="•"/>
            </a:pPr>
            <a:r>
              <a:rPr lang="ru-RU" sz="1050" b="1" dirty="0">
                <a:latin typeface="Times New Roman" pitchFamily="18" charset="0"/>
                <a:ea typeface="Calibri"/>
                <a:cs typeface="Times New Roman" pitchFamily="18" charset="0"/>
              </a:rPr>
              <a:t>Театрализованные представления</a:t>
            </a:r>
          </a:p>
          <a:p>
            <a:pPr marL="171450" indent="-171450">
              <a:lnSpc>
                <a:spcPct val="115000"/>
              </a:lnSpc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Поздравления на </a:t>
            </a:r>
            <a:r>
              <a:rPr lang="ru-RU" sz="1050" b="1" dirty="0">
                <a:latin typeface="Times New Roman" pitchFamily="18" charset="0"/>
                <a:ea typeface="Calibri"/>
                <a:cs typeface="Times New Roman" pitchFamily="18" charset="0"/>
              </a:rPr>
              <a:t>дому с Новым </a:t>
            </a:r>
            <a:r>
              <a:rPr lang="ru-RU" sz="105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годом</a:t>
            </a:r>
          </a:p>
          <a:p>
            <a:pPr marL="171450" indent="-171450">
              <a:lnSpc>
                <a:spcPct val="115000"/>
              </a:lnSpc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Плавание</a:t>
            </a:r>
            <a:endParaRPr lang="ru-RU" sz="1050" b="1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970416" y="4212196"/>
            <a:ext cx="3244658" cy="2669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1050" dirty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Заведующий: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Семенович Надежда Леонидовна,              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                        т. (80152) 610-475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Заместитель заведующего: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Волкова Елена Анатольевна, т. (80152) 610-472</a:t>
            </a:r>
            <a:endParaRPr lang="en-US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НАШ АДРЕС: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Гродненская область, Гродненский район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агр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. Обухово, ул. 40 лет Победы, д.16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т. (80152) 610-475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Сайт</a:t>
            </a:r>
            <a:r>
              <a:rPr lang="ru-RU" sz="105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050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:</a:t>
            </a:r>
            <a:r>
              <a:rPr lang="en-US" sz="1050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//</a:t>
            </a:r>
            <a:r>
              <a:rPr lang="en-US" sz="1050" b="1" dirty="0" smtClean="0">
                <a:hlinkClick r:id="rId3"/>
              </a:rPr>
              <a:t>obuhovo-sad.grodruo.by/</a:t>
            </a:r>
            <a:endParaRPr lang="en-US" sz="1050" b="1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Электронная почта: </a:t>
            </a:r>
            <a:r>
              <a:rPr lang="en-US" sz="1050" b="1" dirty="0" smtClean="0">
                <a:latin typeface="Times New Roman" pitchFamily="18" charset="0"/>
                <a:cs typeface="Times New Roman" pitchFamily="18" charset="0"/>
                <a:hlinkClick r:id="rId4"/>
              </a:rPr>
              <a:t>obuhovo.sad@grodno-region.by</a:t>
            </a:r>
            <a:endParaRPr lang="en-US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Спонсорский счёт: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75</a:t>
            </a:r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AKBB36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25140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04055</a:t>
            </a:r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4000000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  в филиале №400 Гродненского областного управления ОАО «АСБ «</a:t>
            </a:r>
            <a:r>
              <a:rPr lang="ru-RU" sz="1050" b="1" dirty="0" err="1" smtClean="0">
                <a:latin typeface="Times New Roman" pitchFamily="18" charset="0"/>
                <a:cs typeface="Times New Roman" pitchFamily="18" charset="0"/>
              </a:rPr>
              <a:t>Беларусбанк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», код БИК </a:t>
            </a:r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AKBBBY2X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109754" y="3357565"/>
            <a:ext cx="3161280" cy="74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05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     «Прогулочная группа»</a:t>
            </a:r>
          </a:p>
          <a:p>
            <a:pPr marL="171450" indent="-171450">
              <a:buFont typeface="Wingdings" pitchFamily="2" charset="2"/>
              <a:buChar char="v"/>
            </a:pP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109754" y="2195845"/>
            <a:ext cx="1839214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Информатика без розетки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Хореография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050" b="1" dirty="0" err="1" smtClean="0">
                <a:latin typeface="Times New Roman" pitchFamily="18" charset="0"/>
                <a:cs typeface="Times New Roman" pitchFamily="18" charset="0"/>
              </a:rPr>
              <a:t>Пластилинография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Экология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Театр</a:t>
            </a:r>
          </a:p>
          <a:p>
            <a:pPr marL="171450" indent="-171450">
              <a:buFont typeface="Arial" pitchFamily="34" charset="0"/>
              <a:buChar char="•"/>
            </a:pPr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2" descr="F:\Для візіткі\a78efbe66d493f0f0e0def443fb827c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490" y="2297034"/>
            <a:ext cx="974400" cy="730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  <p:pic>
        <p:nvPicPr>
          <p:cNvPr id="26" name="Picture 4" descr="D:\САЙТ\Новая папка\IMG_295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099" y="1267012"/>
            <a:ext cx="1044000" cy="7166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  <p:sp>
        <p:nvSpPr>
          <p:cNvPr id="31" name="Прямоугольник 30"/>
          <p:cNvSpPr/>
          <p:nvPr/>
        </p:nvSpPr>
        <p:spPr>
          <a:xfrm rot="10800000" flipV="1">
            <a:off x="6000760" y="5575402"/>
            <a:ext cx="3000396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1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99587" y="91955"/>
            <a:ext cx="26094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СОЦИАЛЬНО-ЗНАЧИМОЕ СОТРУДНИЧЕСТВО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500166" y="3000372"/>
            <a:ext cx="1378809" cy="7143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9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СПК </a:t>
            </a:r>
            <a:r>
              <a:rPr lang="ru-RU" sz="9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имени </a:t>
            </a:r>
            <a:r>
              <a:rPr lang="ru-RU" sz="9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И.П.Сенько</a:t>
            </a:r>
            <a:endParaRPr lang="ru-RU" sz="900" dirty="0" smtClean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b="1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Шумель</a:t>
            </a:r>
            <a:r>
              <a:rPr lang="ru-RU" sz="9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Валерий Викторович </a:t>
            </a:r>
          </a:p>
          <a:p>
            <a:pPr algn="ctr">
              <a:spcAft>
                <a:spcPts val="0"/>
              </a:spcAft>
            </a:pPr>
            <a:r>
              <a:rPr lang="ru-RU" sz="9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т. 47-28-01</a:t>
            </a:r>
            <a:endParaRPr lang="ru-RU" sz="9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42844" y="4929198"/>
            <a:ext cx="2827572" cy="55817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9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Обуховский</a:t>
            </a:r>
            <a:r>
              <a:rPr lang="ru-RU" sz="9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9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сельский исполнительный </a:t>
            </a:r>
            <a:r>
              <a:rPr lang="ru-RU" sz="9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комитет</a:t>
            </a:r>
          </a:p>
          <a:p>
            <a:pPr algn="ctr">
              <a:spcAft>
                <a:spcPts val="0"/>
              </a:spcAft>
            </a:pPr>
            <a:r>
              <a:rPr lang="ru-RU" sz="900" b="1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Довгун</a:t>
            </a:r>
            <a:r>
              <a:rPr lang="ru-RU" sz="9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Сергей </a:t>
            </a:r>
            <a:r>
              <a:rPr lang="ru-RU" sz="900" b="1" dirty="0">
                <a:latin typeface="Times New Roman" pitchFamily="18" charset="0"/>
                <a:ea typeface="Calibri"/>
                <a:cs typeface="Times New Roman" pitchFamily="18" charset="0"/>
              </a:rPr>
              <a:t>И</a:t>
            </a:r>
            <a:r>
              <a:rPr lang="ru-RU" sz="9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ванович</a:t>
            </a:r>
            <a:endParaRPr lang="ru-RU" sz="900" b="1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b="1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9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т. 47-38-80</a:t>
            </a:r>
            <a:endParaRPr lang="ru-RU" sz="9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515410" y="2412871"/>
            <a:ext cx="1378807" cy="57037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9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Гродненский РОВД</a:t>
            </a:r>
          </a:p>
          <a:p>
            <a:pPr algn="ctr"/>
            <a:r>
              <a:rPr lang="ru-RU" sz="9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Фомченков Дмитрий Георгиевич</a:t>
            </a:r>
            <a:endParaRPr lang="ru-RU" sz="900" b="1" dirty="0" smtClean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т. 79-77-00</a:t>
            </a:r>
            <a:endParaRPr lang="ru-RU" sz="9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214414" y="3714752"/>
            <a:ext cx="1706592" cy="5715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9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Гродненский </a:t>
            </a:r>
            <a:r>
              <a:rPr lang="ru-RU" sz="9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РОЧС</a:t>
            </a:r>
          </a:p>
          <a:p>
            <a:pPr algn="ctr">
              <a:spcAft>
                <a:spcPts val="0"/>
              </a:spcAft>
            </a:pPr>
            <a:r>
              <a:rPr lang="ru-RU" sz="9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Сафиуллин Александр Анатольевич</a:t>
            </a:r>
            <a:endParaRPr lang="ru-RU" sz="900" b="1" dirty="0" smtClean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т. 522-087</a:t>
            </a:r>
            <a:endParaRPr lang="ru-RU" sz="9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14348" y="4286256"/>
            <a:ext cx="2214578" cy="57037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9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ГУО «</a:t>
            </a:r>
            <a:r>
              <a:rPr lang="ru-RU" sz="9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Обуховская</a:t>
            </a:r>
            <a:r>
              <a:rPr lang="ru-RU" sz="9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9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средняя </a:t>
            </a:r>
            <a:r>
              <a:rPr lang="ru-RU" sz="9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школа имени </a:t>
            </a:r>
            <a:r>
              <a:rPr lang="ru-RU" sz="9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И.П.Сенько</a:t>
            </a:r>
            <a:r>
              <a:rPr lang="ru-RU" sz="9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»</a:t>
            </a:r>
          </a:p>
          <a:p>
            <a:pPr algn="ctr">
              <a:spcAft>
                <a:spcPts val="0"/>
              </a:spcAft>
            </a:pPr>
            <a:r>
              <a:rPr lang="ru-RU" sz="9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Тарасевич Марина Владимировна</a:t>
            </a:r>
            <a:endParaRPr lang="ru-RU" sz="900" b="1" dirty="0" smtClean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т. 47-39-00</a:t>
            </a:r>
            <a:endParaRPr lang="ru-RU" sz="9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192421" y="1920912"/>
            <a:ext cx="1706594" cy="4326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9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Обуховский</a:t>
            </a:r>
            <a:r>
              <a:rPr lang="ru-RU" sz="9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9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ЦКиД</a:t>
            </a:r>
            <a:endParaRPr lang="ru-RU" sz="900" dirty="0" smtClean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b="1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Янученя</a:t>
            </a:r>
            <a:r>
              <a:rPr lang="ru-RU" sz="9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Ольга </a:t>
            </a:r>
            <a:r>
              <a:rPr lang="ru-RU" sz="900" b="1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Касьяновна</a:t>
            </a:r>
            <a:r>
              <a:rPr lang="ru-RU" sz="9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</a:p>
          <a:p>
            <a:pPr algn="ctr">
              <a:spcAft>
                <a:spcPts val="0"/>
              </a:spcAft>
            </a:pPr>
            <a:r>
              <a:rPr lang="ru-RU" sz="9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т. 47-39-19</a:t>
            </a:r>
            <a:endParaRPr lang="ru-RU" sz="9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36758" y="1267012"/>
            <a:ext cx="2166035" cy="6091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900" kern="1200" dirty="0">
                <a:solidFill>
                  <a:srgbClr val="00000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ГУО «</a:t>
            </a:r>
            <a:r>
              <a:rPr lang="ru-RU" sz="900" kern="1200" dirty="0" err="1">
                <a:solidFill>
                  <a:srgbClr val="00000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Обуховская</a:t>
            </a:r>
            <a:r>
              <a:rPr lang="ru-RU" sz="900" kern="1200" dirty="0">
                <a:solidFill>
                  <a:srgbClr val="00000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детская школа искусств» </a:t>
            </a:r>
            <a:endParaRPr lang="ru-RU" sz="900" kern="1200" dirty="0" smtClean="0">
              <a:solidFill>
                <a:srgbClr val="00000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b="1" dirty="0" err="1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Подполухо</a:t>
            </a:r>
            <a:r>
              <a:rPr lang="ru-RU" sz="900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Дарья Павловна</a:t>
            </a:r>
            <a:endParaRPr lang="ru-RU" sz="900" b="1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900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т. 47-29-54</a:t>
            </a:r>
            <a:endParaRPr lang="ru-RU" sz="900" b="1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89477" y="615175"/>
            <a:ext cx="2804741" cy="5815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900" kern="1200" dirty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У «Гродненская </a:t>
            </a:r>
            <a:r>
              <a:rPr lang="ru-RU" sz="900" kern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детско-юношеская </a:t>
            </a:r>
            <a:r>
              <a:rPr lang="ru-RU" sz="900" kern="1200" dirty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спортивная школа «Обухово</a:t>
            </a:r>
            <a:r>
              <a:rPr lang="ru-RU" sz="900" kern="12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»</a:t>
            </a:r>
          </a:p>
          <a:p>
            <a:pPr algn="ctr">
              <a:spcAft>
                <a:spcPts val="0"/>
              </a:spcAft>
            </a:pPr>
            <a:r>
              <a:rPr lang="ru-RU" sz="900" b="1" dirty="0" err="1" smtClean="0">
                <a:solidFill>
                  <a:srgbClr val="000000"/>
                </a:solidFill>
                <a:latin typeface="Times New Roman"/>
                <a:ea typeface="Calibri"/>
              </a:rPr>
              <a:t>Борченко</a:t>
            </a:r>
            <a:r>
              <a:rPr lang="ru-RU" sz="900" b="1" dirty="0" smtClean="0">
                <a:solidFill>
                  <a:srgbClr val="000000"/>
                </a:solidFill>
                <a:latin typeface="Times New Roman"/>
                <a:ea typeface="Calibri"/>
              </a:rPr>
              <a:t> Юрий Николаевич</a:t>
            </a:r>
            <a:endParaRPr lang="ru-RU" sz="900" b="1" kern="1200" dirty="0" smtClean="0">
              <a:solidFill>
                <a:srgbClr val="000000"/>
              </a:solidFill>
              <a:effectLst/>
              <a:latin typeface="Times New Roman"/>
              <a:ea typeface="Calibri"/>
            </a:endParaRPr>
          </a:p>
          <a:p>
            <a:pPr algn="ctr">
              <a:spcAft>
                <a:spcPts val="0"/>
              </a:spcAft>
            </a:pPr>
            <a:r>
              <a:rPr lang="ru-RU" sz="900" b="1" dirty="0" smtClean="0">
                <a:effectLst/>
                <a:latin typeface="Times New Roman"/>
                <a:ea typeface="Times New Roman"/>
              </a:rPr>
              <a:t>т. 47-38-07</a:t>
            </a:r>
            <a:endParaRPr lang="ru-RU" sz="9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89477" y="2646053"/>
            <a:ext cx="1102944" cy="6120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Детский сад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агрогородка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Обухово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519099" y="0"/>
            <a:ext cx="1934825" cy="324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 МЫ ПРЕДЛАГАЕМ</a:t>
            </a:r>
            <a:endParaRPr lang="ru-RU" sz="1400" dirty="0">
              <a:solidFill>
                <a:srgbClr val="0070C0"/>
              </a:solidFill>
              <a:ea typeface="Calibri"/>
              <a:cs typeface="Times New Roman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3253878" y="310476"/>
            <a:ext cx="2572410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ПЛАТНЫЕ</a:t>
            </a:r>
            <a:r>
              <a:rPr lang="ru-RU" sz="12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1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УСЛУГИ</a:t>
            </a:r>
            <a:endParaRPr lang="ru-RU" sz="11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3253878" y="1926541"/>
            <a:ext cx="2669546" cy="258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sz="1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ОБЪЕДИНЕНИЯ ПО ИНТЕРЕСАМ</a:t>
            </a:r>
            <a:endParaRPr lang="ru-RU" sz="10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3109754" y="2825071"/>
            <a:ext cx="20383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000" b="1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algn="ctr"/>
            <a:endParaRPr lang="ru-RU" sz="1000" b="1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algn="ctr"/>
            <a:endParaRPr lang="ru-RU" sz="1000" b="1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algn="ctr"/>
            <a:r>
              <a:rPr lang="ru-RU" sz="1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ИНЫЕ ФОРМЫ  </a:t>
            </a:r>
            <a:r>
              <a:rPr lang="en-US" sz="1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  </a:t>
            </a:r>
            <a:r>
              <a:rPr lang="ru-RU" sz="1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ДОШКОЛЬНОГО ОБРАЗОВАНИЯ</a:t>
            </a:r>
          </a:p>
          <a:p>
            <a:pPr algn="ctr"/>
            <a:endParaRPr lang="ru-RU" sz="1000" b="1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algn="ctr"/>
            <a:endParaRPr lang="ru-RU" sz="10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2878975" y="3861048"/>
            <a:ext cx="2483715" cy="845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ПРИГЛАШАЕМ </a:t>
            </a:r>
            <a:r>
              <a:rPr lang="ru-RU" sz="1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К СОТРУДНИЧЕСТВУ</a:t>
            </a:r>
            <a:r>
              <a:rPr lang="ru-RU" sz="12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!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1200" dirty="0">
              <a:solidFill>
                <a:srgbClr val="0070C0"/>
              </a:solidFill>
              <a:ea typeface="Calibri"/>
              <a:cs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355116" y="5355201"/>
            <a:ext cx="26460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«Дети </a:t>
            </a: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это люди, данные нам на время, и от нас зависит их вера в себя и любовь к миру».</a:t>
            </a:r>
          </a:p>
          <a:p>
            <a:pPr algn="r"/>
            <a:r>
              <a:rPr lang="ru-RU" sz="1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М.Монтессори</a:t>
            </a:r>
            <a:endParaRPr lang="ru-RU" sz="1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D:\САЙТ\СПК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71" y="5518888"/>
            <a:ext cx="1240273" cy="9331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  <p:pic>
        <p:nvPicPr>
          <p:cNvPr id="1028" name="Picture 4" descr="%d1%811_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378" y="5515908"/>
            <a:ext cx="1277969" cy="9361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  <p:pic>
        <p:nvPicPr>
          <p:cNvPr id="1031" name="Picture 7" descr="F:\IMG_0472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968" y="3258105"/>
            <a:ext cx="974456" cy="7410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  <p:cxnSp>
        <p:nvCxnSpPr>
          <p:cNvPr id="77" name="Прямая со стрелкой 76"/>
          <p:cNvCxnSpPr>
            <a:endCxn id="52" idx="0"/>
          </p:cNvCxnSpPr>
          <p:nvPr/>
        </p:nvCxnSpPr>
        <p:spPr>
          <a:xfrm>
            <a:off x="510112" y="1207030"/>
            <a:ext cx="130837" cy="143902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>
            <a:endCxn id="52" idx="0"/>
          </p:cNvCxnSpPr>
          <p:nvPr/>
        </p:nvCxnSpPr>
        <p:spPr>
          <a:xfrm flipH="1">
            <a:off x="640949" y="1876211"/>
            <a:ext cx="330652" cy="76984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>
            <a:endCxn id="52" idx="0"/>
          </p:cNvCxnSpPr>
          <p:nvPr/>
        </p:nvCxnSpPr>
        <p:spPr>
          <a:xfrm flipH="1">
            <a:off x="640949" y="2353595"/>
            <a:ext cx="551473" cy="29245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>
            <a:stCxn id="39" idx="1"/>
            <a:endCxn id="52" idx="3"/>
          </p:cNvCxnSpPr>
          <p:nvPr/>
        </p:nvCxnSpPr>
        <p:spPr>
          <a:xfrm flipH="1">
            <a:off x="1192421" y="2698061"/>
            <a:ext cx="322989" cy="25401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Прямая со стрелкой 97"/>
          <p:cNvCxnSpPr>
            <a:stCxn id="37" idx="1"/>
            <a:endCxn id="52" idx="3"/>
          </p:cNvCxnSpPr>
          <p:nvPr/>
        </p:nvCxnSpPr>
        <p:spPr>
          <a:xfrm rot="10800000">
            <a:off x="1192422" y="2952080"/>
            <a:ext cx="307745" cy="40548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Прямая со стрелкой 100"/>
          <p:cNvCxnSpPr>
            <a:stCxn id="52" idx="2"/>
          </p:cNvCxnSpPr>
          <p:nvPr/>
        </p:nvCxnSpPr>
        <p:spPr>
          <a:xfrm rot="16200000" flipH="1">
            <a:off x="699358" y="3199695"/>
            <a:ext cx="528085" cy="6449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Прямая со стрелкой 103"/>
          <p:cNvCxnSpPr>
            <a:stCxn id="52" idx="2"/>
          </p:cNvCxnSpPr>
          <p:nvPr/>
        </p:nvCxnSpPr>
        <p:spPr>
          <a:xfrm rot="16200000" flipH="1">
            <a:off x="342168" y="3556885"/>
            <a:ext cx="1028151" cy="43058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Прямая со стрелкой 116"/>
          <p:cNvCxnSpPr>
            <a:stCxn id="52" idx="2"/>
          </p:cNvCxnSpPr>
          <p:nvPr/>
        </p:nvCxnSpPr>
        <p:spPr>
          <a:xfrm rot="5400000">
            <a:off x="-265054" y="4023194"/>
            <a:ext cx="1671093" cy="14091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5" name="Picture 5" descr="F:\Для візіткі\IMG_4221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288" y="1257473"/>
            <a:ext cx="1044000" cy="7307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7129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37898" y="185719"/>
            <a:ext cx="2893209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1975 г.  –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открытие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етского сада </a:t>
            </a:r>
          </a:p>
          <a:p>
            <a:pPr algn="just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               «Солнышко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колхоза «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Путь к </a:t>
            </a: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               коммунизму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2009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г. –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передача ГУО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Детский ясли-сад </a:t>
            </a:r>
          </a:p>
          <a:p>
            <a:pPr algn="just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агрогородка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Обухово» на баланс    </a:t>
            </a:r>
          </a:p>
          <a:p>
            <a:pPr algn="just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              отдела образования Гродненского         </a:t>
            </a:r>
          </a:p>
          <a:p>
            <a:pPr algn="just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              райисполкома</a:t>
            </a:r>
          </a:p>
          <a:p>
            <a:pPr algn="just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2011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г. –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реорганизация учреждения в ГУО </a:t>
            </a:r>
          </a:p>
          <a:p>
            <a:pPr algn="just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             «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Ясли-сад 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агрогородка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Обухово»</a:t>
            </a:r>
          </a:p>
          <a:p>
            <a:pPr algn="just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2022 г. - реорганизация учреждения в ГУО                                                       «Детский сад 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агрогородка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Обухово»</a:t>
            </a:r>
          </a:p>
          <a:p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050" name="Picture 2" descr="сканирование0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87" r="7951"/>
          <a:stretch>
            <a:fillRect/>
          </a:stretch>
        </p:blipFill>
        <p:spPr bwMode="auto">
          <a:xfrm>
            <a:off x="179512" y="2060848"/>
            <a:ext cx="1152128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  <p:sp>
        <p:nvSpPr>
          <p:cNvPr id="25" name="Прямоугольник 24"/>
          <p:cNvSpPr/>
          <p:nvPr/>
        </p:nvSpPr>
        <p:spPr>
          <a:xfrm>
            <a:off x="37898" y="3284984"/>
            <a:ext cx="2938003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Мощность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- 230 мест</a:t>
            </a:r>
          </a:p>
          <a:p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Здание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детского сада двухэтажное, площадью 2602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05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групповых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помещений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игровых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площадок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пищеблок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музыкально-спортивный зал площадью 156,16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05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тренажёрный зал площадью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55,1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05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бассейн площадью 194,2 м</a:t>
            </a:r>
            <a:r>
              <a:rPr lang="ru-RU" sz="105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этнографическая комната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кабинет учителя-дефектолога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кабинет педагога-психолога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информационно-методический кабинет</a:t>
            </a:r>
          </a:p>
          <a:p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Площадь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территории 1,18 га</a:t>
            </a:r>
          </a:p>
          <a:p>
            <a:pPr>
              <a:buFontTx/>
              <a:buChar char="-"/>
            </a:pPr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956959" y="228415"/>
            <a:ext cx="3246527" cy="3593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В учреждении работает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педагогов: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12 воспитателей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2учителя-дефектолога</a:t>
            </a:r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 музыкальный руководитель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 руководитель физического воспитания</a:t>
            </a:r>
          </a:p>
          <a:p>
            <a:pPr marL="171450" indent="-171450">
              <a:buFont typeface="Arial" pitchFamily="34" charset="0"/>
              <a:buChar char="•"/>
            </a:pPr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61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%    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- с высшим образованием</a:t>
            </a:r>
          </a:p>
          <a:p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45%    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- с первой и высшей квалификационной     </a:t>
            </a:r>
          </a:p>
          <a:p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               категориями </a:t>
            </a:r>
          </a:p>
          <a:p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22%    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- молодые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специалисты</a:t>
            </a:r>
          </a:p>
          <a:p>
            <a:pPr lvl="0" algn="ctr"/>
            <a:r>
              <a:rPr lang="ru-RU" sz="1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</a:p>
          <a:p>
            <a:pPr lvl="0" algn="ctr"/>
            <a:r>
              <a:rPr lang="ru-RU" sz="105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ГЕОГРАФИЧЕСКОЕ </a:t>
            </a:r>
            <a:r>
              <a:rPr lang="ru-RU" sz="105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ПОЛОЖЕНИЕ</a:t>
            </a:r>
            <a:endParaRPr lang="ru-RU" sz="105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Детский сад </a:t>
            </a:r>
            <a:r>
              <a:rPr lang="ru-RU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располагается в 18 км к юго-востоку от г. Гродно, в 3 км от аэропорта Обухово, на территории </a:t>
            </a:r>
            <a:r>
              <a:rPr lang="ru-RU" sz="1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Обуховского</a:t>
            </a:r>
            <a:r>
              <a:rPr lang="ru-RU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сельского совета и СПК имени </a:t>
            </a:r>
            <a:r>
              <a:rPr lang="ru-RU" sz="1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И.П.Сенько</a:t>
            </a:r>
            <a:endParaRPr lang="ru-RU" sz="1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(председатель </a:t>
            </a:r>
            <a:r>
              <a:rPr lang="ru-RU" sz="1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Шумель</a:t>
            </a:r>
            <a:r>
              <a:rPr lang="ru-RU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Валерий Викторович)</a:t>
            </a:r>
          </a:p>
          <a:p>
            <a:endParaRPr lang="ru-RU" sz="1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089314" y="3642820"/>
            <a:ext cx="3114172" cy="2192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Режим работы:         7.45 – 18.15 (10,5 часов)</a:t>
            </a:r>
          </a:p>
          <a:p>
            <a:pPr lvl="0"/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санаторная группа: 7.30 –  19.30 (12 часов)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107 воспитанников, 9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групп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язык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обучения и воспитания – белорусский, </a:t>
            </a:r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     русский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санаторная группа (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воспитанников)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специальная группа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 воспитанников)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1 первый класс (27 учащихся)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%- охват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образовательными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услугами</a:t>
            </a:r>
          </a:p>
          <a:p>
            <a:pPr lvl="0"/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95%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 обеспеченность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учебными изданиями </a:t>
            </a:r>
          </a:p>
          <a:p>
            <a:pPr lvl="0"/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93% </a:t>
            </a: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-  обеспеченность средствами  </a:t>
            </a:r>
          </a:p>
          <a:p>
            <a:pPr lvl="0"/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            воспитания и обучения </a:t>
            </a:r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20% - иные формы образования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199216" y="2611345"/>
            <a:ext cx="294478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98% </a:t>
            </a: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- охват детей с 3 лет до 6 лет </a:t>
            </a:r>
          </a:p>
          <a:p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100% - охват пятилеток </a:t>
            </a:r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100% - охват в объединениях по интересам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95%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- охват </a:t>
            </a: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детей с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1 года </a:t>
            </a: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до 6 лет </a:t>
            </a:r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71% - эффективность </a:t>
            </a: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работы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ПКПП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6131258" y="319686"/>
            <a:ext cx="281374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Дни открытых дверей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Родительские собрания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Консультации-практикумы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Спортивные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мероприятия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Посещение семей на дому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Праздники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Развлечения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Утренники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6" name="Picture 8" descr="F:\Для візіткі\c916a4747cd9282add294026a3ab2c2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448" y="1425216"/>
            <a:ext cx="1357322" cy="9286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  <p:pic>
        <p:nvPicPr>
          <p:cNvPr id="1033" name="Picture 9" descr="D:\САЙТ\ФОН\da863ca41f7549822a88f88740a9040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474" y="2060848"/>
            <a:ext cx="1164881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  <p:sp>
        <p:nvSpPr>
          <p:cNvPr id="2" name="Прямоугольник 1"/>
          <p:cNvSpPr/>
          <p:nvPr/>
        </p:nvSpPr>
        <p:spPr>
          <a:xfrm>
            <a:off x="6511" y="-6403"/>
            <a:ext cx="2857492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ИСТОРИЧЕСКАЯ СПРАВКА</a:t>
            </a:r>
            <a:endParaRPr lang="ru-RU" sz="1200" dirty="0">
              <a:solidFill>
                <a:srgbClr val="0070C0"/>
              </a:solidFill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920314"/>
            <a:ext cx="2690396" cy="48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МАТЕРИАЛЬНО-ТЕХНИЧЕСКАЯ  БАЗА </a:t>
            </a:r>
            <a:endParaRPr lang="ru-RU" sz="1100" dirty="0">
              <a:solidFill>
                <a:srgbClr val="0070C0"/>
              </a:solidFill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75856" y="26828"/>
            <a:ext cx="2171492" cy="3046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КАДРОВЫЙ ПОТЕНЦИАЛ</a:t>
            </a:r>
            <a:endParaRPr lang="ru-RU" sz="1200" dirty="0">
              <a:solidFill>
                <a:srgbClr val="0070C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75856" y="3161149"/>
            <a:ext cx="2731428" cy="48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ОБРАЗОВАТЕЛЬНОЕ ПРОСТРАНСТВО</a:t>
            </a:r>
            <a:endParaRPr lang="ru-RU" sz="1100" dirty="0">
              <a:solidFill>
                <a:srgbClr val="0070C0"/>
              </a:solidFill>
              <a:ea typeface="Calibri"/>
              <a:cs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44860" y="2333540"/>
            <a:ext cx="1761508" cy="2912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НАШИ РЕЗУЛЬТАТЫ</a:t>
            </a:r>
            <a:endParaRPr lang="ru-RU" sz="1200" dirty="0">
              <a:solidFill>
                <a:srgbClr val="0070C0"/>
              </a:solidFill>
              <a:ea typeface="Calibri"/>
              <a:cs typeface="Times New Roman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72702" y="76066"/>
            <a:ext cx="2838854" cy="3046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 b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ФОРМЫ РАБОТЫ С РОДИТЕЛЯМИ</a:t>
            </a:r>
            <a:endParaRPr lang="ru-RU" sz="1200" b="1" dirty="0">
              <a:solidFill>
                <a:srgbClr val="0070C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203486" y="3634189"/>
            <a:ext cx="2995325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2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СОЦИАЛЬНЫЙ ПАСПОРТ УЧРЕЖДЕНИЯ</a:t>
            </a:r>
            <a:endParaRPr lang="ru-RU" sz="1200" dirty="0">
              <a:solidFill>
                <a:srgbClr val="0070C0"/>
              </a:solidFill>
              <a:ea typeface="Calibri"/>
              <a:cs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281471" y="4145684"/>
            <a:ext cx="294478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   Всего семей 107: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олные – 74 семьи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неполные –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10 семей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многодетные – 23 семьи</a:t>
            </a:r>
          </a:p>
          <a:p>
            <a:pPr marL="171450" indent="-171450">
              <a:buFont typeface="Arial" pitchFamily="34" charset="0"/>
              <a:buChar char="•"/>
            </a:pPr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САЙТ\Новая папка\IMG_921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338" y="4941877"/>
            <a:ext cx="1334247" cy="9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  <p:pic>
        <p:nvPicPr>
          <p:cNvPr id="1027" name="Picture 3" descr="D:\САЙТ\Новый год\IMG_022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696" y="4941877"/>
            <a:ext cx="1352912" cy="9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  <p:pic>
        <p:nvPicPr>
          <p:cNvPr id="1028" name="Picture 4" descr="D:\САЙТ\aabf8a5f083c1787e126800b4b5e5fc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967" y="319685"/>
            <a:ext cx="814618" cy="10861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  <p:pic>
        <p:nvPicPr>
          <p:cNvPr id="1029" name="Picture 5" descr="D:\САЙТ\Лето Волкова Е.А\20160812_093226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338" y="5881378"/>
            <a:ext cx="1334179" cy="9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696" y="5881379"/>
            <a:ext cx="1337210" cy="9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C:\Temp\7zE43C6FCE9\IMG_7139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07" y="6046393"/>
            <a:ext cx="1158033" cy="7349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  <p:pic>
        <p:nvPicPr>
          <p:cNvPr id="1035" name="Picture 11" descr="C:\Temp\7zE43C49BAA\IMG_6352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2" y="6046393"/>
            <a:ext cx="1158033" cy="7349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115668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1757</TotalTime>
  <Words>622</Words>
  <Application>Microsoft Office PowerPoint</Application>
  <PresentationFormat>Экран (4:3)</PresentationFormat>
  <Paragraphs>153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ДС-Обухово</cp:lastModifiedBy>
  <cp:revision>154</cp:revision>
  <cp:lastPrinted>2017-05-16T12:01:44Z</cp:lastPrinted>
  <dcterms:created xsi:type="dcterms:W3CDTF">2016-12-09T10:36:37Z</dcterms:created>
  <dcterms:modified xsi:type="dcterms:W3CDTF">2024-10-23T15:14:55Z</dcterms:modified>
</cp:coreProperties>
</file>